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32"/>
  </p:handoutMasterIdLst>
  <p:sldIdLst>
    <p:sldId id="459" r:id="rId3"/>
    <p:sldId id="621" r:id="rId4"/>
    <p:sldId id="769" r:id="rId5"/>
    <p:sldId id="770" r:id="rId7"/>
    <p:sldId id="818" r:id="rId8"/>
    <p:sldId id="819" r:id="rId9"/>
    <p:sldId id="820" r:id="rId10"/>
    <p:sldId id="821" r:id="rId11"/>
    <p:sldId id="823" r:id="rId12"/>
    <p:sldId id="822" r:id="rId13"/>
    <p:sldId id="881" r:id="rId14"/>
    <p:sldId id="882" r:id="rId15"/>
    <p:sldId id="883" r:id="rId16"/>
    <p:sldId id="885" r:id="rId17"/>
    <p:sldId id="886" r:id="rId18"/>
    <p:sldId id="889" r:id="rId19"/>
    <p:sldId id="890" r:id="rId20"/>
    <p:sldId id="891" r:id="rId21"/>
    <p:sldId id="892" r:id="rId22"/>
    <p:sldId id="893" r:id="rId23"/>
    <p:sldId id="894" r:id="rId24"/>
    <p:sldId id="895" r:id="rId25"/>
    <p:sldId id="896" r:id="rId26"/>
    <p:sldId id="897" r:id="rId27"/>
    <p:sldId id="898" r:id="rId28"/>
    <p:sldId id="899" r:id="rId29"/>
    <p:sldId id="900" r:id="rId30"/>
    <p:sldId id="901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F18"/>
    <a:srgbClr val="7E121E"/>
    <a:srgbClr val="000000"/>
    <a:srgbClr val="7065FF"/>
    <a:srgbClr val="7A68FC"/>
    <a:srgbClr val="9D8CD9"/>
    <a:srgbClr val="C2111D"/>
    <a:srgbClr val="F0F0F0"/>
    <a:srgbClr val="B70004"/>
    <a:srgbClr val="8012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698" autoAdjust="0"/>
    <p:restoredTop sz="94424" autoAdjust="0"/>
  </p:normalViewPr>
  <p:slideViewPr>
    <p:cSldViewPr snapToGrid="0" showGuides="1">
      <p:cViewPr>
        <p:scale>
          <a:sx n="100" d="100"/>
          <a:sy n="100" d="100"/>
        </p:scale>
        <p:origin x="-378" y="150"/>
      </p:cViewPr>
      <p:guideLst>
        <p:guide orient="horz" pos="2320"/>
        <p:guide pos="36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FFB51-4665-48B7-BEFA-76857FF8D8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28850-2C99-4794-96FA-8A66597F10B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616" name="备注占位符 2"/>
          <p:cNvSpPr>
            <a:spLocks noGrp="true"/>
          </p:cNvSpPr>
          <p:nvPr>
            <p:ph type="body" idx="1"/>
          </p:nvPr>
        </p:nvSpPr>
        <p:spPr>
          <a:noFill/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幻灯片图像占位符 1"/>
          <p:cNvSpPr>
            <a:spLocks noGrp="true" noRot="true" noChangeAspect="true" noTextEdit="true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48623" name="备注占位符 2"/>
          <p:cNvSpPr>
            <a:spLocks noGrp="true"/>
          </p:cNvSpPr>
          <p:nvPr>
            <p:ph type="body" idx="1"/>
          </p:nvPr>
        </p:nvSpPr>
        <p:spPr>
          <a:noFill/>
        </p:spPr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true"/>
          </p:cNvPicPr>
          <p:nvPr userDrawn="true"/>
        </p:nvPicPr>
        <p:blipFill rotWithShape="true">
          <a:blip r:embed="rId2" cstate="screen"/>
          <a:srcRect/>
          <a:stretch>
            <a:fillRect/>
          </a:stretch>
        </p:blipFill>
        <p:spPr>
          <a:xfrm>
            <a:off x="0" y="6229350"/>
            <a:ext cx="12192000" cy="609600"/>
          </a:xfrm>
          <a:prstGeom prst="rect">
            <a:avLst/>
          </a:prstGeom>
        </p:spPr>
      </p:pic>
      <p:sp>
        <p:nvSpPr>
          <p:cNvPr id="10" name="矩形 9"/>
          <p:cNvSpPr/>
          <p:nvPr userDrawn="true"/>
        </p:nvSpPr>
        <p:spPr>
          <a:xfrm>
            <a:off x="914400" y="364627"/>
            <a:ext cx="11277600" cy="514213"/>
          </a:xfrm>
          <a:prstGeom prst="rect">
            <a:avLst/>
          </a:prstGeom>
          <a:gradFill flip="none" rotWithShape="true">
            <a:gsLst>
              <a:gs pos="100000">
                <a:srgbClr val="E00F18">
                  <a:alpha val="0"/>
                </a:srgbClr>
              </a:gs>
              <a:gs pos="0">
                <a:srgbClr val="B70004"/>
              </a:gs>
            </a:gsLst>
            <a:lin ang="0" scaled="true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true"/>
          </p:cNvPicPr>
          <p:nvPr userDrawn="true"/>
        </p:nvPicPr>
        <p:blipFill rotWithShape="true">
          <a:blip r:embed="rId3" cstate="screen"/>
          <a:srcRect/>
          <a:stretch>
            <a:fillRect/>
          </a:stretch>
        </p:blipFill>
        <p:spPr>
          <a:xfrm>
            <a:off x="0" y="176499"/>
            <a:ext cx="1403593" cy="75489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true"/>
        </p:nvCxnSpPr>
        <p:spPr>
          <a:xfrm>
            <a:off x="1110343" y="878843"/>
            <a:ext cx="11023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>
            <a:lumMod val="75000"/>
            <a:alpha val="3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true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959D41-88B4-4AC3-AFDD-5C073581D693}" type="datetimeFigureOut">
              <a:rPr lang="zh-CN" altLang="en-US" smtClean="0">
                <a:solidFill>
                  <a:srgbClr val="C00000">
                    <a:tint val="75000"/>
                  </a:srgbClr>
                </a:solidFill>
              </a:rPr>
            </a:fld>
            <a:endParaRPr lang="zh-CN" altLang="en-US">
              <a:solidFill>
                <a:srgbClr val="C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C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D3AF17-1097-4323-98F1-8A5D68B86AC4}" type="slidenum">
              <a:rPr lang="zh-CN" altLang="en-US" smtClean="0">
                <a:solidFill>
                  <a:srgbClr val="C00000">
                    <a:tint val="75000"/>
                  </a:srgbClr>
                </a:solidFill>
              </a:rPr>
            </a:fld>
            <a:endParaRPr lang="zh-CN" altLang="en-US">
              <a:solidFill>
                <a:srgbClr val="C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图片 3"/>
          <p:cNvPicPr>
            <a:picLocks noChangeAspect="true"/>
          </p:cNvPicPr>
          <p:nvPr userDrawn="true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318" cy="712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82" name="TextBox 3"/>
          <p:cNvSpPr txBox="true">
            <a:spLocks noChangeArrowheads="true"/>
          </p:cNvSpPr>
          <p:nvPr userDrawn="true"/>
        </p:nvSpPr>
        <p:spPr bwMode="auto">
          <a:xfrm>
            <a:off x="10846609" y="6473825"/>
            <a:ext cx="1183843" cy="30670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80604020202020204" pitchFamily="34" charset="0"/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400">
                <a:latin typeface="宋体" pitchFamily="2" charset="-122"/>
              </a:rPr>
              <a:t>page[</a:t>
            </a:r>
            <a:fld id="{147BAE08-4BDD-4DD0-83FF-A4CAB9D57868}" type="slidenum">
              <a:rPr lang="en-US" altLang="zh-CN" sz="1400">
                <a:latin typeface="宋体" pitchFamily="2" charset="-122"/>
              </a:rPr>
            </a:fld>
            <a:r>
              <a:rPr lang="en-US" altLang="zh-CN" sz="1400">
                <a:latin typeface="宋体" pitchFamily="2" charset="-122"/>
              </a:rPr>
              <a:t>]</a:t>
            </a:r>
            <a:endParaRPr lang="zh-CN" altLang="en-US" sz="1400">
              <a:latin typeface="宋体" pitchFamily="2" charset="-122"/>
            </a:endParaRPr>
          </a:p>
        </p:txBody>
      </p:sp>
      <p:sp>
        <p:nvSpPr>
          <p:cNvPr id="1048583" name="标题 1"/>
          <p:cNvSpPr>
            <a:spLocks noGrp="true"/>
          </p:cNvSpPr>
          <p:nvPr>
            <p:ph type="title"/>
          </p:nvPr>
        </p:nvSpPr>
        <p:spPr>
          <a:xfrm>
            <a:off x="609378" y="908050"/>
            <a:ext cx="10973562" cy="63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4" name="内容占位符 2"/>
          <p:cNvSpPr>
            <a:spLocks noGrp="true"/>
          </p:cNvSpPr>
          <p:nvPr>
            <p:ph idx="1"/>
          </p:nvPr>
        </p:nvSpPr>
        <p:spPr>
          <a:xfrm>
            <a:off x="609378" y="1600200"/>
            <a:ext cx="10973562" cy="45259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0"/>
    </mc:Choice>
    <mc:Fallback>
      <p:transition spd="slow" advTm="6750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true"/>
          </p:cNvPicPr>
          <p:nvPr userDrawn="true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9344" y="1421919"/>
            <a:ext cx="1726094" cy="10458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777881" y="1288415"/>
            <a:ext cx="9713477" cy="4044315"/>
            <a:chOff x="1623" y="2045"/>
            <a:chExt cx="14582" cy="6369"/>
          </a:xfrm>
        </p:grpSpPr>
        <p:grpSp>
          <p:nvGrpSpPr>
            <p:cNvPr id="31" name="组合 30"/>
            <p:cNvGrpSpPr/>
            <p:nvPr/>
          </p:nvGrpSpPr>
          <p:grpSpPr>
            <a:xfrm>
              <a:off x="3543" y="5711"/>
              <a:ext cx="12482" cy="2703"/>
              <a:chOff x="1959300" y="3806145"/>
              <a:chExt cx="7926257" cy="1716405"/>
            </a:xfrm>
          </p:grpSpPr>
          <p:sp>
            <p:nvSpPr>
              <p:cNvPr id="27" name="文本框 26"/>
              <p:cNvSpPr txBox="true"/>
              <p:nvPr/>
            </p:nvSpPr>
            <p:spPr>
              <a:xfrm>
                <a:off x="1959300" y="3806145"/>
                <a:ext cx="7926257" cy="3987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——</a:t>
                </a: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在三门峡市市直教育系统科级干部培训班上的讲座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矩形: 圆角 27"/>
              <p:cNvSpPr/>
              <p:nvPr/>
            </p:nvSpPr>
            <p:spPr>
              <a:xfrm>
                <a:off x="2832445" y="4443685"/>
                <a:ext cx="5748655" cy="50546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0F18"/>
                  </a:gs>
                  <a:gs pos="100000">
                    <a:srgbClr val="80121F"/>
                  </a:gs>
                </a:gsLst>
                <a:lin ang="5400000" scaled="true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hangingPunct="1">
                  <a:buFont typeface="Arial" panose="02080604020202020204" pitchFamily="34" charset="0"/>
                  <a:buNone/>
                  <a:defRPr/>
                </a:pPr>
                <a:r>
                  <a:rPr lang="zh-CN" b="1" dirty="0">
                    <a:solidFill>
                      <a:schemeClr val="bg1"/>
                    </a:solidFill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  <a:sym typeface="+mn-ea"/>
                  </a:rPr>
                  <a:t>河南省教育厅秘书处调研员   傅晓凯博士</a:t>
                </a:r>
                <a:endParaRPr lang="zh-CN" altLang="en-US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endParaRPr>
              </a:p>
            </p:txBody>
          </p:sp>
          <p:sp>
            <p:nvSpPr>
              <p:cNvPr id="29" name="文本框 28"/>
              <p:cNvSpPr txBox="true"/>
              <p:nvPr/>
            </p:nvSpPr>
            <p:spPr>
              <a:xfrm>
                <a:off x="3876408" y="4292555"/>
                <a:ext cx="5459095" cy="1229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endParaRPr lang="zh-CN" altLang="zh-CN" sz="20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  <a:p>
                <a:pPr>
                  <a:buNone/>
                </a:pPr>
                <a:endParaRPr lang="zh-CN" altLang="en-US" dirty="0">
                  <a:solidFill>
                    <a:schemeClr val="bg1"/>
                  </a:solidFill>
                </a:endParaRPr>
              </a:p>
              <a:p>
                <a:pPr>
                  <a:buNone/>
                </a:pPr>
                <a:endParaRPr lang="zh-CN" altLang="en-US" dirty="0">
                  <a:solidFill>
                    <a:schemeClr val="bg1"/>
                  </a:solidFill>
                </a:endParaRPr>
              </a:p>
              <a:p>
                <a:pPr>
                  <a:buNone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          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（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2023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年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3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月</a:t>
                </a:r>
                <a:r>
                  <a:rPr lang="en-US" altLang="zh-CN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18</a:t>
                </a:r>
                <a:r>
                  <a: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日）</a:t>
                </a:r>
                <a:endPara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sp>
          <p:nvSpPr>
            <p:cNvPr id="2" name="文本框 1"/>
            <p:cNvSpPr txBox="true"/>
            <p:nvPr/>
          </p:nvSpPr>
          <p:spPr>
            <a:xfrm>
              <a:off x="1623" y="2045"/>
              <a:ext cx="14582" cy="2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ts val="7000"/>
                </a:lnSpc>
              </a:pPr>
              <a:r>
                <a:rPr sz="3200" b="1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用比较的方法  全面系统深刻领会党的二十大精神</a:t>
              </a:r>
              <a:r>
                <a:rPr lang="en-US" sz="3200" b="1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</a:t>
              </a:r>
              <a:endParaRPr lang="en-US" sz="3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pPr algn="ctr" fontAlgn="auto">
                <a:lnSpc>
                  <a:spcPts val="7000"/>
                </a:lnSpc>
              </a:pPr>
              <a:r>
                <a:rPr sz="3200" b="1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为建设教育强省贡献教育智慧和力量</a:t>
              </a:r>
              <a:endParaRPr sz="32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true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2285" y="274955"/>
            <a:ext cx="656590" cy="678815"/>
          </a:xfrm>
          <a:prstGeom prst="rect">
            <a:avLst/>
          </a:prstGeom>
        </p:spPr>
      </p:pic>
      <p:sp>
        <p:nvSpPr>
          <p:cNvPr id="5" name="文本框 4"/>
          <p:cNvSpPr txBox="true"/>
          <p:nvPr/>
        </p:nvSpPr>
        <p:spPr>
          <a:xfrm>
            <a:off x="1158875" y="385445"/>
            <a:ext cx="6862445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100">
                <a:solidFill>
                  <a:srgbClr val="1B0BB5"/>
                </a:solidFill>
                <a:uFillTx/>
              </a:rPr>
              <a:t>河南省教育厅</a:t>
            </a:r>
            <a:endParaRPr lang="zh-CN" altLang="en-US" b="1">
              <a:solidFill>
                <a:srgbClr val="1B0BB5"/>
              </a:solidFill>
            </a:endParaRPr>
          </a:p>
          <a:p>
            <a:r>
              <a:rPr lang="en-US" altLang="zh-CN" sz="700" b="1">
                <a:solidFill>
                  <a:srgbClr val="1B0BB5"/>
                </a:solidFill>
              </a:rPr>
              <a:t>The Education Department Of Henan Province</a:t>
            </a:r>
            <a:endParaRPr lang="en-US" altLang="zh-CN" sz="700" b="1">
              <a:solidFill>
                <a:srgbClr val="1B0BB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wipe dir="d"/>
      </p:transition>
    </mc:Choice>
    <mc:Fallback>
      <p:transition spd="slow" advClick="false" advTm="0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第二部分（一）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“九个坚持”是教育规律性认识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624840" y="1595755"/>
            <a:ext cx="107848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7670" algn="l"/>
            <a:endParaRPr lang="zh-CN" sz="2400">
              <a:latin typeface="Calibri" charset="0"/>
              <a:cs typeface="仿宋" charset="0"/>
            </a:endParaRPr>
          </a:p>
          <a:p>
            <a:pPr marL="0" indent="407670" algn="l"/>
            <a:endParaRPr lang="zh-CN" sz="2400">
              <a:latin typeface="Calibri" charset="0"/>
              <a:cs typeface="仿宋" charset="0"/>
            </a:endParaRPr>
          </a:p>
        </p:txBody>
      </p:sp>
      <p:pic>
        <p:nvPicPr>
          <p:cNvPr id="6" name="图片 5"/>
          <p:cNvPicPr>
            <a:picLocks noChangeAspect="true"/>
          </p:cNvPicPr>
          <p:nvPr/>
        </p:nvPicPr>
        <p:blipFill>
          <a:blip r:embed="rId1"/>
          <a:srcRect t="10643" b="11637"/>
          <a:stretch>
            <a:fillRect/>
          </a:stretch>
        </p:blipFill>
        <p:spPr>
          <a:xfrm>
            <a:off x="1751965" y="1263650"/>
            <a:ext cx="7613650" cy="4567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第二部分（二）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党的教育方针、教育工作目标、工作方针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624840" y="1595755"/>
            <a:ext cx="107848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7670" algn="l"/>
            <a:endParaRPr lang="zh-CN" sz="2400">
              <a:latin typeface="Calibri" charset="0"/>
              <a:cs typeface="仿宋" charset="0"/>
            </a:endParaRPr>
          </a:p>
          <a:p>
            <a:pPr marL="0" indent="407670" algn="l"/>
            <a:endParaRPr lang="zh-CN" sz="2400">
              <a:latin typeface="Calibri" charset="0"/>
              <a:cs typeface="仿宋" charset="0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rcRect t="11061" b="10701"/>
          <a:stretch>
            <a:fillRect/>
          </a:stretch>
        </p:blipFill>
        <p:spPr>
          <a:xfrm>
            <a:off x="1951355" y="1383665"/>
            <a:ext cx="7429500" cy="428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第二部分（三）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河南教育现代化</a:t>
            </a:r>
            <a:r>
              <a:rPr lang="en-US" altLang="zh-CN" sz="2400" dirty="0">
                <a:solidFill>
                  <a:schemeClr val="bg1"/>
                </a:solidFill>
                <a:sym typeface="Arial" panose="02080604020202020204" pitchFamily="34" charset="0"/>
              </a:rPr>
              <a:t>2035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总体目标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4" name="图片 3"/>
          <p:cNvPicPr>
            <a:picLocks noChangeAspect="true"/>
          </p:cNvPicPr>
          <p:nvPr/>
        </p:nvPicPr>
        <p:blipFill>
          <a:blip r:embed="rId1"/>
          <a:srcRect t="17357"/>
          <a:stretch>
            <a:fillRect/>
          </a:stretch>
        </p:blipFill>
        <p:spPr>
          <a:xfrm>
            <a:off x="1964055" y="1495425"/>
            <a:ext cx="7620000" cy="3534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第二部分（四）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河南</a:t>
            </a:r>
            <a:r>
              <a:rPr lang="zh-CN" sz="2400" dirty="0">
                <a:solidFill>
                  <a:schemeClr val="bg1"/>
                </a:solidFill>
                <a:sym typeface="Arial" panose="02080604020202020204" pitchFamily="34" charset="0"/>
              </a:rPr>
              <a:t>建设教育强省实施的工程</a:t>
            </a:r>
            <a:endParaRPr lang="zh-CN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1299210" y="1431925"/>
            <a:ext cx="907605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7670" algn="l"/>
            <a:endParaRPr lang="zh-CN" sz="2400" b="0">
              <a:solidFill>
                <a:srgbClr val="FF0000"/>
              </a:solidFill>
              <a:latin typeface="方正魏碑_GBK" panose="02000000000000000000" charset="-122"/>
              <a:ea typeface="方正魏碑_GBK" panose="02000000000000000000" charset="-122"/>
              <a:cs typeface="仿宋" charset="0"/>
            </a:endParaRPr>
          </a:p>
          <a:p>
            <a:pPr marL="0" indent="407670" algn="l"/>
            <a:endParaRPr lang="zh-CN" altLang="en-US" sz="2400"/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一是深入实施“双一流”建设和创建工程。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二是深入实施“三个调整优化”工程。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三是深入实施高校科技创新工程。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四是实施职业教育结构优化工程。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五是实施乡镇寄宿制小学建设工程。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六是实施高校学生宿舍改造工程。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35" y="5080"/>
            <a:ext cx="3161030" cy="1101725"/>
          </a:xfrm>
          <a:prstGeom prst="rect">
            <a:avLst/>
          </a:prstGeom>
        </p:spPr>
      </p:pic>
      <p:pic>
        <p:nvPicPr>
          <p:cNvPr id="3" name="内容占位符 3"/>
          <p:cNvPicPr>
            <a:picLocks noChangeAspect="true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565775"/>
            <a:ext cx="12192000" cy="1292225"/>
          </a:xfrm>
          <a:prstGeom prst="rect">
            <a:avLst/>
          </a:prstGeom>
        </p:spPr>
      </p:pic>
      <p:sp>
        <p:nvSpPr>
          <p:cNvPr id="34" name="圆角矩形 2"/>
          <p:cNvSpPr/>
          <p:nvPr/>
        </p:nvSpPr>
        <p:spPr>
          <a:xfrm>
            <a:off x="4143829" y="1531257"/>
            <a:ext cx="3904342" cy="691751"/>
          </a:xfrm>
          <a:prstGeom prst="roundRect">
            <a:avLst>
              <a:gd name="adj" fmla="val 50000"/>
            </a:avLst>
          </a:prstGeom>
          <a:solidFill>
            <a:srgbClr val="DD292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第三部分</a:t>
            </a:r>
            <a:endParaRPr lang="zh-CN" altLang="en-US" sz="36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6" name="文本框 35"/>
          <p:cNvSpPr txBox="true"/>
          <p:nvPr/>
        </p:nvSpPr>
        <p:spPr>
          <a:xfrm>
            <a:off x="1886857" y="2676296"/>
            <a:ext cx="841828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把握</a:t>
            </a:r>
            <a:r>
              <a:rPr 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教育生态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健全教育体系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false" advTm="0">
        <p14:warp dir="in"/>
      </p:transition>
    </mc:Choice>
    <mc:Fallback>
      <p:transition spd="slow" advClick="false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第三部分（一）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“四层五环”大教育生态圈的内涵</a:t>
            </a:r>
            <a:endParaRPr lang="zh-CN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rcRect t="12670" b="14077"/>
          <a:stretch>
            <a:fillRect/>
          </a:stretch>
        </p:blipFill>
        <p:spPr>
          <a:xfrm>
            <a:off x="1516380" y="1209675"/>
            <a:ext cx="7869555" cy="4585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第三部分（一）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“四层五环”大教育生态圈的内涵</a:t>
            </a:r>
            <a:endParaRPr lang="zh-CN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3208020" y="1169670"/>
            <a:ext cx="4897120" cy="5170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第三部分（二）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河南建设教育强省战略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的发展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基础</a:t>
            </a:r>
            <a:endParaRPr lang="zh-CN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100" name="文本框 99"/>
          <p:cNvSpPr txBox="true"/>
          <p:nvPr/>
        </p:nvSpPr>
        <p:spPr>
          <a:xfrm>
            <a:off x="869315" y="944245"/>
            <a:ext cx="993648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6400" algn="l"/>
            <a:r>
              <a:rPr lang="zh-CN" sz="1600" b="0">
                <a:cs typeface="仿宋" charset="0"/>
              </a:rPr>
              <a:t></a:t>
            </a:r>
            <a:r>
              <a:rPr lang="en-US" altLang="zh-CN" sz="1600" b="0"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       </a:t>
            </a:r>
            <a:r>
              <a:rPr lang="en-US" altLang="zh-CN" sz="1600" b="0">
                <a:solidFill>
                  <a:srgbClr val="E00F18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 </a:t>
            </a:r>
            <a:r>
              <a:rPr lang="zh-CN" sz="1600" b="0">
                <a:solidFill>
                  <a:srgbClr val="E00F18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河南作为拥有全国各级各类学校在校生近十分之一的教育大省来讲，省委省政府始终坚持教育优先发展战略，省第十一次党代会提出“两个确保”“十大战略”，指出建设国家创新高地，实现现代化河南，出路在创新，关键在人才，根基在教育。</a:t>
            </a:r>
            <a:r>
              <a:rPr lang="zh-CN" sz="1600" b="0">
                <a:cs typeface="仿宋" charset="0"/>
              </a:rPr>
              <a:t></a:t>
            </a:r>
            <a:r>
              <a:rPr lang="en-US" altLang="zh-CN" sz="1600" b="0">
                <a:cs typeface="仿宋" charset="0"/>
              </a:rPr>
              <a:t>   </a:t>
            </a:r>
            <a:r>
              <a:rPr lang="en-US" altLang="zh-CN" sz="1600" b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</a:t>
            </a:r>
            <a:r>
              <a:rPr lang="zh-CN" sz="1600" b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第一，十年来党对教育工作的领导全面加强，“立德树人”根本任务得到全面落实。</a:t>
            </a:r>
            <a:endParaRPr lang="zh-CN" sz="1600" b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sz="1600" b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二，这十年各级各类教育实现跨越式发展。全省现有各级各类学校5.11万所，教育人口2888万，在校生2695万，每万人接受高等教育人数由2012年的149人增加到270人，各级各类学校办学质量显著提升，高质量教育体系不断完善，全民受教育程度持续提升，教育公平底线更加坚实稳固。一是基础教育由全面普及向优质均衡跨越。学前教育毛入园率、义务教育巩固率、高中阶段毛入学率分别由2012年的66.63%、91.2%、90.02%提升至90.8%、96.1%、92.5%，均超过全国平均水平。二是职业教育由高速发展向提质培优转变。持续优化中职学校布局，中职学校数由2012年的920所调整至632所，在校生达151万人，位居全国第一，校均规模高于全国平均水平400人。三是高等教育主要由规模扩张向量质并重、内涵提升转变。统筹推进高校布局、学科学院和专业设置“三个调整优化”，普通高校由120所增至156所，毛入学率由2012年的27.22%提高到去年的53.13%，进入普及化阶段。</a:t>
            </a:r>
            <a:endParaRPr lang="zh-CN" sz="1600" b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sz="1600" b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第三，这十年教育领域综合改革加快推进。</a:t>
            </a:r>
            <a:endParaRPr lang="zh-CN" sz="1600" b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sz="1600" b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第四，这十年人民群众教育获得感幸福感持续增强。</a:t>
            </a:r>
            <a:endParaRPr lang="zh-CN" sz="1600" b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sz="1600" b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第五，这十年教育服务经济社会发展水平显著提升。</a:t>
            </a:r>
            <a:endParaRPr lang="zh-CN" altLang="en-US" sz="160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第三部分（二）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河南建设教育强省战略的发展基础</a:t>
            </a:r>
            <a:endParaRPr lang="zh-CN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100" name="文本框 99"/>
          <p:cNvSpPr txBox="true"/>
          <p:nvPr/>
        </p:nvSpPr>
        <p:spPr>
          <a:xfrm>
            <a:off x="742315" y="1481455"/>
            <a:ext cx="9936480" cy="3753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6400" algn="l"/>
            <a:r>
              <a:rPr lang="zh-CN" sz="2400" b="0">
                <a:cs typeface="仿宋" charset="0"/>
              </a:rPr>
              <a:t>我省教育存在的主要问题和不足：</a:t>
            </a:r>
            <a:endParaRPr lang="zh-CN" sz="1600" b="0">
              <a:cs typeface="仿宋" charset="0"/>
            </a:endParaRPr>
          </a:p>
          <a:p>
            <a:pPr marL="0" indent="406400" algn="l"/>
            <a:r>
              <a:rPr lang="zh-CN" sz="1600" b="0">
                <a:cs typeface="仿宋" charset="0"/>
              </a:rPr>
              <a:t>  </a:t>
            </a:r>
            <a:endParaRPr lang="zh-CN" sz="1600" b="0">
              <a:cs typeface="仿宋" charset="0"/>
            </a:endParaRPr>
          </a:p>
          <a:p>
            <a:pPr marL="0" indent="406400" algn="l"/>
            <a:r>
              <a:rPr lang="zh-CN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第一，教育理念还需更新。</a:t>
            </a:r>
            <a:endParaRPr lang="zh-CN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第二，教育结构亟待优化。学前教育“两率”（公办园在园幼儿占比、普惠率）较低。公办园在园幼儿占比35.1%，距离国家要求达到50%的目标差距还较大。义务教育发展“不均衡”，县域内城乡、校际之间师资队伍、办学条件存在明显差距，“择校热”“大班额”“空心校”现象依然存在。普通高中“同质化”严重，大班额问题依然存在、个别地方还比较突出。高等教育区域布局有待优化，本科学校占高校总数比例为36.54%(低于全国44.92%的平均水平8.38个百分点），优质高等教育资源紧缺，全省没有布局中央直属高校，导致中央财政对河南高等教育投入不足。</a:t>
            </a:r>
            <a:endParaRPr lang="zh-CN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第三，教育功能还未充分发挥。 </a:t>
            </a:r>
            <a:endParaRPr lang="zh-CN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第四，教育体系建设还不完善。</a:t>
            </a:r>
            <a:endParaRPr lang="zh-CN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第五，教育保障能力还要提高。</a:t>
            </a:r>
            <a:endParaRPr lang="zh-CN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第三部分（三）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树立自觉教育观</a:t>
            </a:r>
            <a:endParaRPr lang="zh-CN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100" name="文本框 99"/>
          <p:cNvSpPr txBox="true"/>
          <p:nvPr/>
        </p:nvSpPr>
        <p:spPr>
          <a:xfrm>
            <a:off x="820420" y="1372870"/>
            <a:ext cx="993648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6400" algn="l"/>
            <a:r>
              <a:rPr lang="zh-CN" b="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自觉教育是在正确的思想和方法上的自觉读书学习、系统科学研究和素质全面提升。“教育的目的在于使人能够继续教育自己。”（［美］杜威《教育论》）“只有能够激发学生自我教育的教育才是真正的教育。”（［苏］苏霍姆林斯基）</a:t>
            </a:r>
            <a:endParaRPr lang="zh-CN" b="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endParaRPr lang="zh-CN" b="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E00F18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——自觉教育的过程</a:t>
            </a:r>
            <a:r>
              <a:rPr lang="zh-CN" b="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，从深度上讲是深化的过程，从广度上讲是拓展的过程，从过程上讲是进步的过程。自觉教育的过程是人的内因起决定因素，不断充分发挥人的主观能动性的过程。</a:t>
            </a:r>
            <a:endParaRPr lang="zh-CN" b="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E00F18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——自信是自觉教育的理念</a:t>
            </a:r>
            <a:r>
              <a:rPr lang="zh-CN" b="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，自强是自觉教育的精神，自律是自觉教育的轨道。信念是自觉教育的目标，意志是自觉教育的动力，激情是自觉教育的活力，理性是自觉教育的导向，行动是自觉教育的习惯。</a:t>
            </a:r>
            <a:endParaRPr lang="zh-CN" b="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E00F18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——自觉教育内在于心、外践于行</a:t>
            </a:r>
            <a:r>
              <a:rPr lang="zh-CN" b="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。自觉是最高境界的学习、教育、培训。自觉是人类发展进步的无限财富。自觉是法宝，自觉无价，自觉永恒。自觉是明天的方向，今天的价值，昨天的积淀。</a:t>
            </a:r>
            <a:endParaRPr lang="zh-CN" b="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6400" algn="l"/>
            <a:r>
              <a:rPr lang="zh-CN" b="0">
                <a:solidFill>
                  <a:srgbClr val="E00F18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——自觉的表现是习惯</a:t>
            </a:r>
            <a:r>
              <a:rPr lang="zh-CN" b="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，自觉的投入是执着，自觉的境界是觉悟，自觉的主体是自主，自觉的物化是方法。</a:t>
            </a:r>
            <a:endParaRPr lang="zh-CN" b="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35" y="5080"/>
            <a:ext cx="3161030" cy="1101725"/>
          </a:xfrm>
          <a:prstGeom prst="rect">
            <a:avLst/>
          </a:prstGeom>
        </p:spPr>
      </p:pic>
      <p:pic>
        <p:nvPicPr>
          <p:cNvPr id="3" name="内容占位符 3"/>
          <p:cNvPicPr>
            <a:picLocks noChangeAspect="true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565775"/>
            <a:ext cx="12192000" cy="1292225"/>
          </a:xfrm>
          <a:prstGeom prst="rect">
            <a:avLst/>
          </a:prstGeom>
        </p:spPr>
      </p:pic>
      <p:sp>
        <p:nvSpPr>
          <p:cNvPr id="34" name="圆角矩形 2"/>
          <p:cNvSpPr/>
          <p:nvPr/>
        </p:nvSpPr>
        <p:spPr>
          <a:xfrm>
            <a:off x="4143829" y="1531257"/>
            <a:ext cx="3904342" cy="691751"/>
          </a:xfrm>
          <a:prstGeom prst="roundRect">
            <a:avLst>
              <a:gd name="adj" fmla="val 50000"/>
            </a:avLst>
          </a:prstGeom>
          <a:solidFill>
            <a:srgbClr val="DD292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第一部分</a:t>
            </a:r>
            <a:endParaRPr lang="zh-CN" altLang="en-US" sz="36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6" name="文本框 35"/>
          <p:cNvSpPr txBox="true"/>
          <p:nvPr/>
        </p:nvSpPr>
        <p:spPr>
          <a:xfrm>
            <a:off x="1886857" y="2686456"/>
            <a:ext cx="8418286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把握党的二十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大精神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深刻领会对教育工作的重要论述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false" advTm="0">
        <p14:warp dir="in"/>
      </p:transition>
    </mc:Choice>
    <mc:Fallback>
      <p:transition spd="slow" advClick="false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第三部分（四）</a:t>
            </a: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创建良好大教育生态校园的方法探索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100" name="文本框 99"/>
          <p:cNvSpPr txBox="true"/>
          <p:nvPr/>
        </p:nvSpPr>
        <p:spPr>
          <a:xfrm>
            <a:off x="2079625" y="1470025"/>
            <a:ext cx="8032115" cy="4092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6400" algn="l"/>
            <a:r>
              <a:rPr lang="zh-CN" sz="2000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创建良好大教育生态校园的方法探索，即“五好”标准。</a:t>
            </a:r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sz="2000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一是校园的生态环境好。</a:t>
            </a:r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sz="2000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二是校园的文化建设好。</a:t>
            </a:r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sz="2000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三是校园的书香建设好。</a:t>
            </a:r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sz="2000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四是校园的教育教学质量好。</a:t>
            </a:r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sz="2000" b="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五是校园的社会综合评价好。</a:t>
            </a:r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endParaRPr lang="zh-CN" sz="2000" b="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pPr marL="0" indent="406400" algn="l"/>
            <a:r>
              <a:rPr lang="zh-CN" sz="2000" b="0">
                <a:solidFill>
                  <a:srgbClr val="FF000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（“大教育生态”实验的试点学校及单位可制定具体实施细则）</a:t>
            </a:r>
            <a:endParaRPr lang="zh-CN" sz="2000" b="0">
              <a:solidFill>
                <a:srgbClr val="FF000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35" y="5080"/>
            <a:ext cx="3161030" cy="1101725"/>
          </a:xfrm>
          <a:prstGeom prst="rect">
            <a:avLst/>
          </a:prstGeom>
        </p:spPr>
      </p:pic>
      <p:pic>
        <p:nvPicPr>
          <p:cNvPr id="3" name="内容占位符 3"/>
          <p:cNvPicPr>
            <a:picLocks noChangeAspect="true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565775"/>
            <a:ext cx="12192000" cy="1292225"/>
          </a:xfrm>
          <a:prstGeom prst="rect">
            <a:avLst/>
          </a:prstGeom>
        </p:spPr>
      </p:pic>
      <p:sp>
        <p:nvSpPr>
          <p:cNvPr id="34" name="圆角矩形 2"/>
          <p:cNvSpPr/>
          <p:nvPr/>
        </p:nvSpPr>
        <p:spPr>
          <a:xfrm>
            <a:off x="4143829" y="1531257"/>
            <a:ext cx="3904342" cy="691751"/>
          </a:xfrm>
          <a:prstGeom prst="roundRect">
            <a:avLst>
              <a:gd name="adj" fmla="val 50000"/>
            </a:avLst>
          </a:prstGeom>
          <a:solidFill>
            <a:srgbClr val="DD292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第四部分</a:t>
            </a:r>
            <a:endParaRPr lang="zh-CN" altLang="en-US" sz="36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6" name="文本框 35"/>
          <p:cNvSpPr txBox="true"/>
          <p:nvPr/>
        </p:nvSpPr>
        <p:spPr>
          <a:xfrm>
            <a:off x="1886857" y="2676296"/>
            <a:ext cx="841828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把握</a:t>
            </a:r>
            <a:r>
              <a:rPr 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素质内涵</a:t>
            </a:r>
            <a:r>
              <a:rPr lang="en-US" alt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提升素质能力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false" advTm="0">
        <p14:warp dir="in"/>
      </p:transition>
    </mc:Choice>
    <mc:Fallback>
      <p:transition spd="slow" advClick="false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第四部分（一）素质即素养金字塔三角定律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rcRect t="12552" b="12727"/>
          <a:stretch>
            <a:fillRect/>
          </a:stretch>
        </p:blipFill>
        <p:spPr>
          <a:xfrm>
            <a:off x="2536190" y="1325245"/>
            <a:ext cx="6981825" cy="407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第四部分（二）知识成就智慧，素养成就人生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rcRect t="11138" b="12574"/>
          <a:stretch>
            <a:fillRect/>
          </a:stretch>
        </p:blipFill>
        <p:spPr>
          <a:xfrm>
            <a:off x="2293620" y="1354455"/>
            <a:ext cx="7019925" cy="4149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第四部分（二）知识成就智慧，素养成就人生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rcRect t="19493" b="7265"/>
          <a:stretch>
            <a:fillRect/>
          </a:stretch>
        </p:blipFill>
        <p:spPr>
          <a:xfrm>
            <a:off x="1516380" y="1287780"/>
            <a:ext cx="7715885" cy="428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第四部分（三）全面提升教育干部和校长的写作能力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3" name="文本框 2"/>
          <p:cNvSpPr txBox="true"/>
          <p:nvPr/>
        </p:nvSpPr>
        <p:spPr>
          <a:xfrm>
            <a:off x="715010" y="1383030"/>
            <a:ext cx="1091882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      </a:t>
            </a:r>
            <a:r>
              <a:rPr lang="zh-CN" altLang="en-US" sz="2000">
                <a:solidFill>
                  <a:srgbClr val="E00F18"/>
                </a:solidFill>
                <a:latin typeface="方正小标宋_GBK" panose="02000000000000000000" charset="-122"/>
                <a:ea typeface="方正小标宋_GBK" panose="02000000000000000000" charset="-122"/>
                <a:cs typeface="方正小标宋_GBK" panose="02000000000000000000" charset="-122"/>
              </a:rPr>
              <a:t>作者 42 年来学写材料和文章的主要感悟：</a:t>
            </a:r>
            <a:endParaRPr lang="zh-CN" altLang="en-US" sz="200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endParaRPr lang="zh-CN" altLang="en-US" sz="200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1. 文章无小事，功夫在字外。</a:t>
            </a:r>
            <a:endParaRPr lang="zh-CN" altLang="en-US" sz="200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r>
              <a:rPr lang="zh-CN" altLang="en-US" sz="2000">
                <a:solidFill>
                  <a:srgbClr val="00B05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2. 文山有路勤巧为径，写海无涯苦乐作舟。</a:t>
            </a:r>
            <a:endParaRPr lang="zh-CN" altLang="en-US" sz="200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3. 强化“六个意识”，坚持“六勤”习惯。强化“身在兵位，胸为帅谋”的境界意识；强化“为天地立心，为生民立命，为往圣继绝学，为万世开太平”的担当意识；强化“业精于勤荒于嬉，行成于思毁于随”的精进意识；强化“读书破万卷，下笔如有神”的积淀意识；强化“文章合为时而著，歌诗合为事而作”的时代意识；强化“等闲识得东风面，万紫千红总是春”的格局意识。坚持勤读书、勤调研、勤积累、勤动脑、勤请教、勤练笔，才能更好地服从于服务于事业发展。</a:t>
            </a:r>
            <a:endParaRPr lang="zh-CN" altLang="en-US" sz="200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r>
              <a:rPr lang="zh-CN" altLang="en-US" sz="2000">
                <a:solidFill>
                  <a:srgbClr val="00B05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4. 公文写作应讲究政策性、规范性、实用性、操作性、定向性、时效性。</a:t>
            </a:r>
            <a:endParaRPr lang="zh-CN" altLang="en-US" sz="200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5. 写文章的大忌：缺乏创新，缺乏积累，缺乏思考，缺乏升华。好文章应言之有物、言之有序、言之有文、言之有理、言之有情、言之有度。</a:t>
            </a:r>
            <a:endParaRPr lang="zh-CN" altLang="en-US" sz="2000">
              <a:solidFill>
                <a:srgbClr val="0070C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  <a:p>
            <a:r>
              <a:rPr lang="zh-CN" altLang="en-US" sz="2000">
                <a:solidFill>
                  <a:srgbClr val="00B050"/>
                </a:solidFill>
                <a:latin typeface="方正魏碑_GBK" panose="02000000000000000000" charset="-122"/>
                <a:ea typeface="方正魏碑_GBK" panose="02000000000000000000" charset="-122"/>
                <a:cs typeface="方正魏碑_GBK" panose="02000000000000000000" charset="-122"/>
              </a:rPr>
              <a:t>6. 材料与文章的文字和结构，应有力感、有动感、有美感。</a:t>
            </a:r>
            <a:endParaRPr lang="zh-CN" altLang="en-US" sz="2000">
              <a:solidFill>
                <a:srgbClr val="00B050"/>
              </a:solidFill>
              <a:latin typeface="方正魏碑_GBK" panose="02000000000000000000" charset="-122"/>
              <a:ea typeface="方正魏碑_GBK" panose="02000000000000000000" charset="-122"/>
              <a:cs typeface="方正魏碑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第四部分（四）把握五角星素质提升模型的内涵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rcRect l="545" t="13793" r="-545" b="16092"/>
          <a:stretch>
            <a:fillRect/>
          </a:stretch>
        </p:blipFill>
        <p:spPr>
          <a:xfrm>
            <a:off x="1771015" y="1302385"/>
            <a:ext cx="8089900" cy="4410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true"/>
          <p:nvPr/>
        </p:nvSpPr>
        <p:spPr>
          <a:xfrm>
            <a:off x="1294735" y="390900"/>
            <a:ext cx="9242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大道之行   天下为公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true"/>
          <p:nvPr/>
        </p:nvSpPr>
        <p:spPr>
          <a:xfrm>
            <a:off x="1496695" y="1560195"/>
            <a:ext cx="9905365" cy="2933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anose="05020102010507070707"/>
              <a:buChar char="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中华民族的过去，可以说：“雄关漫道真如铁”。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anose="05020102010507070707"/>
              <a:buChar char="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中华民族的现在，正如：“人间正道是沧桑”。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 2" panose="05020102010507070707"/>
              <a:buChar char=""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中华民族的未来，可以讲：“长风破浪会有时”</a:t>
            </a:r>
            <a:r>
              <a:rPr lang="zh-CN" altLang="en-US" sz="2800" b="1" noProof="0" dirty="0">
                <a:ln>
                  <a:noFill/>
                </a:ln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false" advTm="0">
        <p14:warp dir="in"/>
      </p:transition>
    </mc:Choice>
    <mc:Fallback>
      <p:transition spd="slow" advClick="false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9344" y="1421919"/>
            <a:ext cx="1726094" cy="10458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true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5704764" cy="1988340"/>
          </a:xfrm>
          <a:prstGeom prst="rect">
            <a:avLst/>
          </a:prstGeom>
        </p:spPr>
      </p:pic>
      <p:pic>
        <p:nvPicPr>
          <p:cNvPr id="70660" name="Picture 4"/>
          <p:cNvPicPr>
            <a:picLocks noChangeAspect="true" noChangeArrowheads="true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9990" y="1002030"/>
            <a:ext cx="9003665" cy="5129530"/>
          </a:xfrm>
          <a:prstGeom prst="rect">
            <a:avLst/>
          </a:prstGeom>
          <a:noFill/>
          <a:ln w="108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false" advTm="0">
        <p14:warp dir="in"/>
      </p:transition>
    </mc:Choice>
    <mc:Fallback>
      <p:transition spd="slow" advClick="false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extBox 3"/>
          <p:cNvSpPr txBox="true"/>
          <p:nvPr/>
        </p:nvSpPr>
        <p:spPr>
          <a:xfrm>
            <a:off x="1352229" y="431740"/>
            <a:ext cx="761341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第一部分（一）深刻把握党的二十大的重大意义</a:t>
            </a:r>
            <a:endParaRPr lang="zh-CN" altLang="en-US" sz="2400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630555" y="1970405"/>
            <a:ext cx="107010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——</a:t>
            </a:r>
            <a:r>
              <a:rPr lang="zh-CN" altLang="en-US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这是一次统一思想、统一意志、统一行动的大会，具有重大而深远的政治意义。</a:t>
            </a:r>
            <a:endParaRPr lang="zh-CN" altLang="en-US">
              <a:solidFill>
                <a:srgbClr val="FF0000"/>
              </a:solidFill>
              <a:latin typeface="方正魏碑_GBK" panose="02000000000000000000" charset="-122"/>
              <a:ea typeface="方正魏碑_GBK" panose="02000000000000000000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——</a:t>
            </a:r>
            <a:r>
              <a:rPr lang="zh-CN" altLang="en-US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这是一次把握历史方位、坚定历史自信、增加历史主动的大会，具有重大而深远的历史意义。</a:t>
            </a:r>
            <a:endParaRPr lang="zh-CN" altLang="en-US">
              <a:solidFill>
                <a:srgbClr val="FF0000"/>
              </a:solidFill>
              <a:latin typeface="方正魏碑_GBK" panose="02000000000000000000" charset="-122"/>
              <a:ea typeface="方正魏碑_GBK" panose="02000000000000000000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——</a:t>
            </a:r>
            <a:r>
              <a:rPr lang="zh-CN" altLang="en-US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这是一次统筹大局、谋划全局、整体布局的大会，具有重大而深远的战略意义。</a:t>
            </a:r>
            <a:endParaRPr lang="zh-CN" altLang="en-US">
              <a:solidFill>
                <a:srgbClr val="FF0000"/>
              </a:solidFill>
              <a:latin typeface="方正魏碑_GBK" panose="02000000000000000000" charset="-122"/>
              <a:ea typeface="方正魏碑_GBK" panose="02000000000000000000" charset="-122"/>
            </a:endParaRPr>
          </a:p>
          <a:p>
            <a:r>
              <a:rPr lang="en-US" altLang="zh-CN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——</a:t>
            </a:r>
            <a:r>
              <a:rPr lang="zh-CN" altLang="en-US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</a:rPr>
              <a:t>这是一次彰显中国理念、中国方案、中国担当的大会，具有重大而深远的世界意义。</a:t>
            </a:r>
            <a:endParaRPr lang="zh-CN" altLang="en-US">
              <a:solidFill>
                <a:srgbClr val="FF0000"/>
              </a:solidFill>
              <a:latin typeface="方正魏碑_GBK" panose="02000000000000000000" charset="-122"/>
              <a:ea typeface="方正魏碑_GBK" panose="02000000000000000000" charset="-122"/>
            </a:endParaRPr>
          </a:p>
          <a:p>
            <a:endParaRPr lang="zh-CN" altLang="en-US">
              <a:solidFill>
                <a:srgbClr val="FF0000"/>
              </a:solidFill>
              <a:latin typeface="方正魏碑_GBK" panose="02000000000000000000" charset="-122"/>
              <a:ea typeface="方正魏碑_GBK" panose="02000000000000000000" charset="-122"/>
            </a:endParaRPr>
          </a:p>
        </p:txBody>
      </p:sp>
      <p:sp>
        <p:nvSpPr>
          <p:cNvPr id="6" name="文本框 5"/>
          <p:cNvSpPr txBox="true"/>
          <p:nvPr/>
        </p:nvSpPr>
        <p:spPr>
          <a:xfrm>
            <a:off x="630555" y="1223010"/>
            <a:ext cx="10203180" cy="36830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latin typeface="方正小标宋_GBK" panose="02000000000000000000" charset="-122"/>
                <a:ea typeface="方正小标宋_GBK" panose="02000000000000000000" charset="-122"/>
                <a:cs typeface="方正小标宋_GBK" panose="02000000000000000000" charset="-122"/>
              </a:rPr>
              <a:t>高举中国特色社会主义伟大旗帜</a:t>
            </a:r>
            <a:r>
              <a:rPr lang="en-US" altLang="zh-CN">
                <a:latin typeface="方正小标宋_GBK" panose="02000000000000000000" charset="-122"/>
                <a:ea typeface="方正小标宋_GBK" panose="02000000000000000000" charset="-122"/>
                <a:cs typeface="方正小标宋_GBK" panose="02000000000000000000" charset="-122"/>
              </a:rPr>
              <a:t> </a:t>
            </a:r>
            <a:r>
              <a:rPr lang="zh-CN" altLang="en-US">
                <a:latin typeface="方正小标宋_GBK" panose="02000000000000000000" charset="-122"/>
                <a:ea typeface="方正小标宋_GBK" panose="02000000000000000000" charset="-122"/>
                <a:cs typeface="方正小标宋_GBK" panose="02000000000000000000" charset="-122"/>
              </a:rPr>
              <a:t>为全面建设社会主义现代化国家而团结奋斗</a:t>
            </a:r>
            <a:endParaRPr lang="zh-CN" altLang="en-US">
              <a:latin typeface="方正小标宋_GBK" panose="02000000000000000000" charset="-122"/>
              <a:ea typeface="方正小标宋_GBK" panose="02000000000000000000" charset="-122"/>
              <a:cs typeface="方正小标宋_GBK" panose="02000000000000000000" charset="-122"/>
            </a:endParaRPr>
          </a:p>
        </p:txBody>
      </p:sp>
      <p:pic>
        <p:nvPicPr>
          <p:cNvPr id="3" name="图片 2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1351915" y="3343275"/>
            <a:ext cx="9075420" cy="2986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第一部分（二）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五位领袖的思想方法与工作方法主要内容图表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pic>
        <p:nvPicPr>
          <p:cNvPr id="1" name="图片 0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0" y="1518285"/>
            <a:ext cx="7696200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2368550" y="1310005"/>
            <a:ext cx="7610475" cy="4667250"/>
          </a:xfrm>
          <a:prstGeom prst="rect">
            <a:avLst/>
          </a:prstGeom>
        </p:spPr>
      </p:pic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第一部分（二）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五位领袖的思想方法与工作方法主要内容图表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第一部分（三）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深刻领会党的二十大报告对教育的重要论述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100" name="文本框 99"/>
          <p:cNvSpPr txBox="true"/>
          <p:nvPr/>
        </p:nvSpPr>
        <p:spPr>
          <a:xfrm>
            <a:off x="1001395" y="1536700"/>
            <a:ext cx="10188575" cy="4707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en-US" altLang="zh-CN" sz="2400" b="0">
                <a:latin typeface="Calibri" charset="0"/>
                <a:cs typeface="宋体" charset="0"/>
              </a:rPr>
              <a:t>      </a:t>
            </a:r>
            <a:r>
              <a:rPr lang="zh-CN" sz="2400" b="0">
                <a:latin typeface="Calibri" charset="0"/>
                <a:cs typeface="宋体" charset="0"/>
              </a:rPr>
              <a:t>党的二十大报告把教育、科技、人才单列一部分，作为“五、实施科教兴国战略，强化现代化建设人才支撑”一章，这在党的历次全国代表大会报告中是首次、是突破、是创新。加快建设高质量教育体系，加快建设教育强国、科技强国、人才强国，加快建设世界重要人才中心和创新高地，这是教育的全领域、全方位、全过程的高质量建设；这是教育的现代化、国际化、全民化的科学创新体系；这是教育的攻坚战、立体战、持久战的国家战略举措；这是教育的公平、效率、优质的统筹全面发展。要用教育人的高素质加快推动高质量教育体系和教育强国建设，着力培养更多更好能担当民族复兴大任的时代新人，为实现第二个百年奋斗目标，以中国式现代化全面推进中华民族伟大复兴而贡献教育智慧和力量。</a:t>
            </a:r>
            <a:endParaRPr lang="zh-CN" sz="2400" b="0">
              <a:latin typeface="Calibri" charset="0"/>
              <a:cs typeface="宋体" charset="0"/>
            </a:endParaRPr>
          </a:p>
          <a:p>
            <a:pPr marL="0" indent="0" algn="l"/>
            <a:endParaRPr lang="zh-CN" altLang="en-US" sz="2400" b="0">
              <a:latin typeface="方正楷体_GBK" panose="02000000000000000000" charset="-122"/>
              <a:ea typeface="方正楷体_GBK" panose="02000000000000000000" charset="-122"/>
              <a:cs typeface="宋体" charset="0"/>
            </a:endParaRPr>
          </a:p>
          <a:p>
            <a:pPr marL="0" indent="0" algn="ctr"/>
            <a:r>
              <a:rPr lang="zh-CN" altLang="en-US" b="0">
                <a:solidFill>
                  <a:srgbClr val="FF000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</a:rPr>
              <a:t>（教育内容在十六大报告的文化部分</a:t>
            </a:r>
            <a:r>
              <a:rPr lang="zh-CN" altLang="en-US">
                <a:solidFill>
                  <a:srgbClr val="FF000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中谈教育，十七大、十八大、十九大在民生部分谈教育）</a:t>
            </a:r>
            <a:endParaRPr lang="zh-CN" altLang="en-US">
              <a:solidFill>
                <a:srgbClr val="FF0000"/>
              </a:solidFill>
              <a:latin typeface="方正楷体_GBK" panose="02000000000000000000" charset="-122"/>
              <a:ea typeface="方正楷体_GBK" panose="02000000000000000000" charset="-122"/>
              <a:cs typeface="宋体" charset="0"/>
              <a:sym typeface="+mn-ea"/>
            </a:endParaRPr>
          </a:p>
          <a:p>
            <a:pPr marL="0" indent="0" algn="ctr"/>
            <a:r>
              <a:rPr lang="zh-CN" altLang="en-US" b="0">
                <a:solidFill>
                  <a:srgbClr val="00B05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十二大报告集中讲教育</a:t>
            </a:r>
            <a:r>
              <a:rPr lang="en-US" altLang="zh-CN" b="0">
                <a:solidFill>
                  <a:srgbClr val="00B05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397</a:t>
            </a:r>
            <a:r>
              <a:rPr lang="zh-CN" altLang="en-US" b="0">
                <a:solidFill>
                  <a:srgbClr val="00B05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字，十九大报告</a:t>
            </a:r>
            <a:r>
              <a:rPr lang="en-US" altLang="zh-CN" b="0">
                <a:solidFill>
                  <a:srgbClr val="00B05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327</a:t>
            </a:r>
            <a:r>
              <a:rPr lang="zh-CN" altLang="en-US" b="0">
                <a:solidFill>
                  <a:srgbClr val="00B05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个字，十八大报告</a:t>
            </a:r>
            <a:r>
              <a:rPr lang="en-US" altLang="zh-CN" b="0">
                <a:solidFill>
                  <a:srgbClr val="00B05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347</a:t>
            </a:r>
            <a:r>
              <a:rPr lang="zh-CN" altLang="en-US" b="0">
                <a:solidFill>
                  <a:srgbClr val="00B050"/>
                </a:solidFill>
                <a:latin typeface="方正楷体_GBK" panose="02000000000000000000" charset="-122"/>
                <a:ea typeface="方正楷体_GBK" panose="02000000000000000000" charset="-122"/>
                <a:cs typeface="宋体" charset="0"/>
                <a:sym typeface="+mn-ea"/>
              </a:rPr>
              <a:t>个字</a:t>
            </a:r>
            <a:endParaRPr lang="zh-CN" altLang="en-US" b="0">
              <a:solidFill>
                <a:srgbClr val="00B050"/>
              </a:solidFill>
              <a:latin typeface="方正楷体_GBK" panose="02000000000000000000" charset="-122"/>
              <a:ea typeface="方正楷体_GBK" panose="02000000000000000000" charset="-122"/>
              <a:cs typeface="宋体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第一部分（四）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深刻领会党的二十大报告对教育的重要论述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556895" y="1167765"/>
            <a:ext cx="1078484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7670" algn="l"/>
            <a:r>
              <a:rPr lang="en-US" altLang="zh-CN" sz="2400" b="1">
                <a:latin typeface="Calibri" charset="0"/>
                <a:cs typeface="仿宋" charset="0"/>
              </a:rPr>
              <a:t> </a:t>
            </a:r>
            <a:r>
              <a:rPr lang="zh-CN" sz="2400" b="1">
                <a:latin typeface="Calibri" charset="0"/>
                <a:cs typeface="仿宋" charset="0"/>
              </a:rPr>
              <a:t>全面部署了加快建设高质量教育体系，办好人民满意的教育</a:t>
            </a:r>
            <a:endParaRPr lang="zh-CN" sz="2400" b="0">
              <a:latin typeface="Calibri" charset="0"/>
              <a:cs typeface="仿宋" charset="0"/>
            </a:endParaRPr>
          </a:p>
          <a:p>
            <a:pPr marL="0" indent="407670" algn="l"/>
            <a:r>
              <a:rPr lang="en-US" altLang="zh-CN" sz="2400" b="0">
                <a:latin typeface="Calibri" charset="0"/>
                <a:cs typeface="仿宋" charset="0"/>
              </a:rPr>
              <a:t>     </a:t>
            </a:r>
            <a:endParaRPr lang="en-US" altLang="zh-CN" sz="2400" b="0">
              <a:latin typeface="Calibri" charset="0"/>
              <a:cs typeface="仿宋" charset="0"/>
            </a:endParaRPr>
          </a:p>
          <a:p>
            <a:pPr marL="0" indent="407670" algn="l"/>
            <a:r>
              <a:rPr lang="zh-CN" sz="2400" b="0">
                <a:solidFill>
                  <a:srgbClr val="FF0000"/>
                </a:solidFill>
                <a:latin typeface="方正魏碑_GBK" panose="02000000000000000000" charset="-122"/>
                <a:ea typeface="方正魏碑_GBK" panose="02000000000000000000" charset="-122"/>
                <a:cs typeface="仿宋" charset="0"/>
              </a:rPr>
              <a:t>二十大报告对于加快建设高质量教育体系，办好人民满意的教育进行了详细丰富、深刻完整的论述，其中有许多创新的提法。</a:t>
            </a:r>
            <a:endParaRPr lang="zh-CN" sz="2400" b="0">
              <a:solidFill>
                <a:srgbClr val="FF0000"/>
              </a:solidFill>
              <a:latin typeface="方正魏碑_GBK" panose="02000000000000000000" charset="-122"/>
              <a:ea typeface="方正魏碑_GBK" panose="02000000000000000000" charset="-122"/>
              <a:cs typeface="仿宋" charset="0"/>
            </a:endParaRPr>
          </a:p>
          <a:p>
            <a:pPr marL="0" indent="407670" algn="l"/>
            <a:endParaRPr lang="zh-CN" altLang="en-US" sz="2400"/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第一，报告提出要加快建设高质量教育体系，发展素质教育，促进教育公平。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第二，报告对发展不同阶段不同类型的教育提出了各自的重点内容。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第三，报告对学科建设和教材建设问题给予了特别的关注。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第四，报告对于民办教育发展问题有新的表述，与十九大提出的“支持和规范社会力量兴办教育”相比，二十大报告强调了“引导规范民办教育发展”。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altLang="en-US" sz="2400">
                <a:solidFill>
                  <a:srgbClr val="0070C0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第五，报告提出要推进教育数字化，建设全民终身学习的学习型社会、学习型大国。</a:t>
            </a:r>
            <a:endParaRPr lang="zh-CN" altLang="en-US" sz="2400">
              <a:solidFill>
                <a:srgbClr val="0070C0"/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8610" name="TextBox 3"/>
          <p:cNvSpPr txBox="true"/>
          <p:nvPr/>
        </p:nvSpPr>
        <p:spPr>
          <a:xfrm>
            <a:off x="1516380" y="384810"/>
            <a:ext cx="9523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dirty="0">
                <a:solidFill>
                  <a:schemeClr val="bg1"/>
                </a:solidFill>
                <a:sym typeface="+mn-ea"/>
              </a:rPr>
              <a:t>第一部分（四）</a:t>
            </a:r>
            <a:r>
              <a:rPr lang="zh-CN" altLang="en-US" sz="2400" dirty="0">
                <a:solidFill>
                  <a:schemeClr val="bg1"/>
                </a:solidFill>
                <a:sym typeface="Arial" panose="02080604020202020204" pitchFamily="34" charset="0"/>
              </a:rPr>
              <a:t>深刻领会党的二十大报告对教育的重要论述</a:t>
            </a:r>
            <a:endParaRPr lang="zh-CN" altLang="en-US" sz="2400" dirty="0">
              <a:solidFill>
                <a:schemeClr val="bg1"/>
              </a:solidFill>
              <a:sym typeface="Arial" panose="02080604020202020204" pitchFamily="34" charset="0"/>
            </a:endParaRPr>
          </a:p>
        </p:txBody>
      </p:sp>
      <p:sp>
        <p:nvSpPr>
          <p:cNvPr id="2" name="文本框 1"/>
          <p:cNvSpPr txBox="true"/>
          <p:nvPr/>
        </p:nvSpPr>
        <p:spPr>
          <a:xfrm>
            <a:off x="991235" y="1611630"/>
            <a:ext cx="10208895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407670" algn="l"/>
            <a:r>
              <a:rPr lang="en-US" altLang="zh-CN" sz="2200">
                <a:solidFill>
                  <a:schemeClr val="accent5">
                    <a:lumMod val="50000"/>
                  </a:schemeClr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</a:t>
            </a:r>
            <a:r>
              <a:rPr lang="zh-CN" sz="2200">
                <a:solidFill>
                  <a:schemeClr val="accent5">
                    <a:lumMod val="50000"/>
                  </a:schemeClr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第六，报告继续关注教师队伍建设，强调要加强师德师风建设，培养高素质教师队伍，弘扬尊师重教社会风尚，再次体现了党中央对于教师队伍建设的关注与重视。</a:t>
            </a:r>
            <a:endParaRPr lang="zh-CN" sz="2200">
              <a:solidFill>
                <a:schemeClr val="accent5">
                  <a:lumMod val="50000"/>
                </a:schemeClr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sz="2200">
                <a:solidFill>
                  <a:schemeClr val="accent5">
                    <a:lumMod val="50000"/>
                  </a:schemeClr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第七，报告对于发挥学校家庭社会教育合力作用提出了明确要求，提出要“健全学校家庭社会育人机制”，与近年来国家多次强调的重视家庭家风家教建设相一致。</a:t>
            </a:r>
            <a:endParaRPr lang="zh-CN" sz="2200">
              <a:solidFill>
                <a:schemeClr val="accent5">
                  <a:lumMod val="50000"/>
                </a:schemeClr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sz="2200">
                <a:solidFill>
                  <a:schemeClr val="accent5">
                    <a:lumMod val="50000"/>
                  </a:schemeClr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第八，报告特别提出要加大国家通用语言文字推广力度。</a:t>
            </a:r>
            <a:endParaRPr lang="zh-CN" sz="2200">
              <a:solidFill>
                <a:schemeClr val="accent5">
                  <a:lumMod val="50000"/>
                </a:schemeClr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sz="2200">
                <a:solidFill>
                  <a:schemeClr val="accent5">
                    <a:lumMod val="50000"/>
                  </a:schemeClr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第九，报告对深化教育领域综合改革提出了明确要求。</a:t>
            </a:r>
            <a:endParaRPr lang="zh-CN" sz="2200">
              <a:solidFill>
                <a:schemeClr val="accent5">
                  <a:lumMod val="50000"/>
                </a:schemeClr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  <a:sym typeface="+mn-ea"/>
            </a:endParaRPr>
          </a:p>
          <a:p>
            <a:pPr marL="0" indent="407670" algn="l"/>
            <a:r>
              <a:rPr lang="zh-CN" sz="2200">
                <a:solidFill>
                  <a:schemeClr val="accent5">
                    <a:lumMod val="50000"/>
                  </a:schemeClr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第十，报告在“广泛践行社会主义核心价值观”部分，明确提出推动理想信念教育常态化制度化，推进大中小学思想政治教育一体化建设。</a:t>
            </a:r>
            <a:endParaRPr lang="zh-CN" sz="2200">
              <a:solidFill>
                <a:schemeClr val="accent5">
                  <a:lumMod val="50000"/>
                </a:schemeClr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marL="0" indent="407670" algn="l"/>
            <a:r>
              <a:rPr lang="zh-CN" sz="2200">
                <a:solidFill>
                  <a:schemeClr val="accent5">
                    <a:lumMod val="50000"/>
                  </a:schemeClr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+mn-ea"/>
              </a:rPr>
              <a:t>第十一，报告在“提高全社会文明程度”部分，提出要加强和改进未成年人思想道德建设，推动明大德、守公德、严私德，提高人民道德水准和文明素养。</a:t>
            </a:r>
            <a:endParaRPr lang="zh-CN" sz="2200">
              <a:solidFill>
                <a:schemeClr val="accent5">
                  <a:lumMod val="50000"/>
                </a:schemeClr>
              </a:solidFill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false" advTm="0">
        <p:random/>
      </p:transition>
    </mc:Choice>
    <mc:Fallback>
      <p:transition spd="slow" advClick="false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35" y="5080"/>
            <a:ext cx="3161030" cy="1101725"/>
          </a:xfrm>
          <a:prstGeom prst="rect">
            <a:avLst/>
          </a:prstGeom>
        </p:spPr>
      </p:pic>
      <p:pic>
        <p:nvPicPr>
          <p:cNvPr id="3" name="内容占位符 3"/>
          <p:cNvPicPr>
            <a:picLocks noChangeAspect="true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5565775"/>
            <a:ext cx="12192000" cy="1292225"/>
          </a:xfrm>
          <a:prstGeom prst="rect">
            <a:avLst/>
          </a:prstGeom>
        </p:spPr>
      </p:pic>
      <p:sp>
        <p:nvSpPr>
          <p:cNvPr id="34" name="圆角矩形 2"/>
          <p:cNvSpPr/>
          <p:nvPr/>
        </p:nvSpPr>
        <p:spPr>
          <a:xfrm>
            <a:off x="4143829" y="1531257"/>
            <a:ext cx="3904342" cy="691751"/>
          </a:xfrm>
          <a:prstGeom prst="roundRect">
            <a:avLst>
              <a:gd name="adj" fmla="val 50000"/>
            </a:avLst>
          </a:prstGeom>
          <a:solidFill>
            <a:srgbClr val="DD2929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第二部分</a:t>
            </a:r>
            <a:endParaRPr lang="zh-CN" altLang="en-US" sz="3600" dirty="0"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6" name="文本框 35"/>
          <p:cNvSpPr txBox="true"/>
          <p:nvPr/>
        </p:nvSpPr>
        <p:spPr>
          <a:xfrm>
            <a:off x="1886857" y="2686456"/>
            <a:ext cx="8418286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把握</a:t>
            </a:r>
            <a:r>
              <a:rPr 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教育规律</a:t>
            </a:r>
            <a:endParaRPr lang="zh-CN" sz="3200" b="1" dirty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sz="3200" b="1" dirty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加快教育强国和教育强省建设步伐</a:t>
            </a:r>
            <a:r>
              <a:rPr lang="en-US" altLang="zh-CN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2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false" advTm="0">
        <p14:warp dir="in"/>
      </p:transition>
    </mc:Choice>
    <mc:Fallback>
      <p:transition spd="slow" advClick="false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4009</Words>
  <Application>WPS 演示</Application>
  <PresentationFormat>自定义</PresentationFormat>
  <Paragraphs>169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61" baseType="lpstr">
      <vt:lpstr>Arial</vt:lpstr>
      <vt:lpstr>宋体</vt:lpstr>
      <vt:lpstr>Wingdings</vt:lpstr>
      <vt:lpstr>DejaVu Sans</vt:lpstr>
      <vt:lpstr>方正书宋_GBK</vt:lpstr>
      <vt:lpstr>微软雅黑</vt:lpstr>
      <vt:lpstr>方正黑体_GBK</vt:lpstr>
      <vt:lpstr>楷体</vt:lpstr>
      <vt:lpstr>华文新魏</vt:lpstr>
      <vt:lpstr>思源黑体 CN Medium</vt:lpstr>
      <vt:lpstr>Calibri</vt:lpstr>
      <vt:lpstr>宋体</vt:lpstr>
      <vt:lpstr>仿宋</vt:lpstr>
      <vt:lpstr>黑体</vt:lpstr>
      <vt:lpstr>方正隶书_GBK</vt:lpstr>
      <vt:lpstr>方正魏碑_GBK</vt:lpstr>
      <vt:lpstr>仿宋_GB2312</vt:lpstr>
      <vt:lpstr>方正楷体_GBK</vt:lpstr>
      <vt:lpstr>楷体_GB2312</vt:lpstr>
      <vt:lpstr>Times New Roman</vt:lpstr>
      <vt:lpstr>Wingdings</vt:lpstr>
      <vt:lpstr>仿宋_GB2312</vt:lpstr>
      <vt:lpstr>方正仿宋_GBK</vt:lpstr>
      <vt:lpstr>黑体</vt:lpstr>
      <vt:lpstr>方正小标宋_GBK</vt:lpstr>
      <vt:lpstr>Arial</vt:lpstr>
      <vt:lpstr>Wingdings 2</vt:lpstr>
      <vt:lpstr>等线</vt:lpstr>
      <vt:lpstr>文泉驿微米黑</vt:lpstr>
      <vt:lpstr>Arial Unicode MS</vt:lpstr>
      <vt:lpstr>Noto Sans CJK JP Bold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uos</cp:lastModifiedBy>
  <cp:revision>574</cp:revision>
  <dcterms:created xsi:type="dcterms:W3CDTF">2023-03-17T02:44:15Z</dcterms:created>
  <dcterms:modified xsi:type="dcterms:W3CDTF">2023-03-17T02:44:15Z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2052-11.8.2.10290</vt:lpwstr>
  </property>
</Properties>
</file>